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8080"/>
    <a:srgbClr val="800000"/>
    <a:srgbClr val="660033"/>
    <a:srgbClr val="3366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1" autoAdjust="0"/>
    <p:restoredTop sz="94652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12451-50E6-4520-84D9-91524702C0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8609B-57AF-4D46-8849-0B56A31F6C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7C280-FA4D-435C-85E8-16276419EB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EE19-110D-4E73-87A2-928124D75E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D283-02B5-4BB5-92D8-33464B2E22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9E7C-5FF9-42F9-9A31-404DDC59FA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B368-BAC3-43E5-9C7D-5DF321C81B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AE611-F437-4D3C-ABC1-109F7E4D12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DD0D-0621-4F0D-B494-18A50913BB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8561-E5D9-45E6-B41C-CE50E2B3BF0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C3E5-73B1-4275-8F18-D160E1DA71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6CBD42-4D4F-4E6E-9F54-52E33AA6A9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ishki-vospitaniya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32"/>
          <p:cNvSpPr>
            <a:spLocks noGrp="1" noChangeArrowheads="1"/>
          </p:cNvSpPr>
          <p:nvPr>
            <p:ph type="ctrTitle"/>
          </p:nvPr>
        </p:nvSpPr>
        <p:spPr>
          <a:xfrm>
            <a:off x="611188" y="2781300"/>
            <a:ext cx="7775575" cy="1439863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accent2"/>
                </a:solidFill>
              </a:rPr>
              <a:t>вебинар </a:t>
            </a:r>
            <a:br>
              <a:rPr lang="ru-RU" sz="2800" smtClean="0">
                <a:solidFill>
                  <a:schemeClr val="accent2"/>
                </a:solidFill>
              </a:rPr>
            </a:br>
            <a:r>
              <a:rPr lang="ru-RU" sz="3600" smtClean="0">
                <a:solidFill>
                  <a:schemeClr val="accent2"/>
                </a:solidFill>
              </a:rPr>
              <a:t>«Истерика-аааа. </a:t>
            </a:r>
            <a:br>
              <a:rPr lang="ru-RU" sz="3600" smtClean="0">
                <a:solidFill>
                  <a:schemeClr val="accent2"/>
                </a:solidFill>
              </a:rPr>
            </a:br>
            <a:r>
              <a:rPr lang="ru-RU" sz="3600" smtClean="0">
                <a:solidFill>
                  <a:schemeClr val="accent2"/>
                </a:solidFill>
              </a:rPr>
              <a:t>Куда бежать и что делать»</a:t>
            </a:r>
            <a:r>
              <a:rPr lang="ru-RU" smtClean="0"/>
              <a:t> </a:t>
            </a:r>
            <a:endParaRPr lang="es-ES" smtClean="0"/>
          </a:p>
        </p:txBody>
      </p:sp>
      <p:sp>
        <p:nvSpPr>
          <p:cNvPr id="6" name="Багетная рамка 5"/>
          <p:cNvSpPr/>
          <p:nvPr/>
        </p:nvSpPr>
        <p:spPr>
          <a:xfrm>
            <a:off x="5651500" y="6500813"/>
            <a:ext cx="3492500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763713" y="260350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Елена Пятницкая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971550" y="1125538"/>
            <a:ext cx="7129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accent2"/>
                </a:solidFill>
              </a:rPr>
              <a:t>Марафон вебинаров «Фишки воспитания</a:t>
            </a:r>
            <a:r>
              <a:rPr lang="ru-RU" sz="2400" dirty="0" smtClean="0">
                <a:solidFill>
                  <a:schemeClr val="accent2"/>
                </a:solidFill>
              </a:rPr>
              <a:t>»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Причины детской истерики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300" smtClean="0">
                <a:solidFill>
                  <a:schemeClr val="accent2"/>
                </a:solidFill>
              </a:rPr>
              <a:t>Причина:</a:t>
            </a:r>
            <a:r>
              <a:rPr lang="ru-RU" sz="3300" smtClean="0"/>
              <a:t> </a:t>
            </a:r>
            <a:r>
              <a:rPr lang="ru-RU" smtClean="0"/>
              <a:t>привлечь внимание </a:t>
            </a:r>
          </a:p>
          <a:p>
            <a:r>
              <a:rPr lang="ru-RU" smtClean="0">
                <a:solidFill>
                  <a:schemeClr val="accent2"/>
                </a:solidFill>
              </a:rPr>
              <a:t>Сообщение ребенка:</a:t>
            </a:r>
            <a:r>
              <a:rPr lang="ru-RU" smtClean="0"/>
              <a:t> «Мама, мне не хватает твоей любви!»</a:t>
            </a:r>
          </a:p>
          <a:p>
            <a:r>
              <a:rPr lang="ru-RU" smtClean="0">
                <a:solidFill>
                  <a:schemeClr val="accent2"/>
                </a:solidFill>
              </a:rPr>
              <a:t>Что делать:</a:t>
            </a:r>
            <a:r>
              <a:rPr lang="ru-RU" smtClean="0"/>
              <a:t> компенсировать недостаток внимания совместными играми, обнималками, приятными словами.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Причины детской истерики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Причина: </a:t>
            </a:r>
            <a:r>
              <a:rPr lang="ru-RU" smtClean="0"/>
              <a:t>шантаж </a:t>
            </a:r>
          </a:p>
          <a:p>
            <a:r>
              <a:rPr lang="ru-RU" smtClean="0">
                <a:solidFill>
                  <a:schemeClr val="accent2"/>
                </a:solidFill>
              </a:rPr>
              <a:t>Сообщение ребенка:</a:t>
            </a:r>
            <a:r>
              <a:rPr lang="ru-RU" smtClean="0"/>
              <a:t> «Делайте, как я хочу!»</a:t>
            </a:r>
          </a:p>
          <a:p>
            <a:r>
              <a:rPr lang="ru-RU" smtClean="0">
                <a:solidFill>
                  <a:schemeClr val="accent2"/>
                </a:solidFill>
              </a:rPr>
              <a:t>Что делать:</a:t>
            </a:r>
            <a:r>
              <a:rPr lang="ru-RU" smtClean="0"/>
              <a:t> ввести правила и ограничения, действовать строго и уверенно не отходя от установленных правил.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Причины детской истерики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Причина: </a:t>
            </a:r>
            <a:r>
              <a:rPr lang="ru-RU" smtClean="0"/>
              <a:t>проверка границ дозволенного</a:t>
            </a:r>
            <a:endParaRPr lang="ru-RU" smtClean="0">
              <a:solidFill>
                <a:schemeClr val="accent2"/>
              </a:solidFill>
            </a:endParaRPr>
          </a:p>
          <a:p>
            <a:r>
              <a:rPr lang="ru-RU" smtClean="0">
                <a:solidFill>
                  <a:schemeClr val="accent2"/>
                </a:solidFill>
              </a:rPr>
              <a:t>Сообщение ребенка:</a:t>
            </a:r>
            <a:r>
              <a:rPr lang="ru-RU" smtClean="0"/>
              <a:t> «Не хочу, не буду… а что будет, если…»</a:t>
            </a:r>
          </a:p>
          <a:p>
            <a:r>
              <a:rPr lang="ru-RU" smtClean="0">
                <a:solidFill>
                  <a:schemeClr val="accent2"/>
                </a:solidFill>
              </a:rPr>
              <a:t>Что делать:</a:t>
            </a:r>
            <a:r>
              <a:rPr lang="ru-RU" smtClean="0"/>
              <a:t> ввести правила и ограничения, действовать строго и уверенно не отходя от установленных правил.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</a:rPr>
              <a:t>Что не надо делать во время детской истерики: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поддаваться на провокации и позволять собой манипулировать</a:t>
            </a:r>
            <a:r>
              <a:rPr lang="ru-RU" smtClean="0"/>
              <a:t> (раз это работает – капризы участятся)</a:t>
            </a:r>
          </a:p>
          <a:p>
            <a:r>
              <a:rPr lang="ru-RU" smtClean="0">
                <a:solidFill>
                  <a:schemeClr val="accent2"/>
                </a:solidFill>
              </a:rPr>
              <a:t>шлепать малыша</a:t>
            </a:r>
            <a:r>
              <a:rPr lang="ru-RU" smtClean="0"/>
              <a:t> (это тоже может сделать истерики постоянными)</a:t>
            </a:r>
          </a:p>
          <a:p>
            <a:r>
              <a:rPr lang="ru-RU" smtClean="0">
                <a:solidFill>
                  <a:schemeClr val="accent2"/>
                </a:solidFill>
              </a:rPr>
              <a:t>оставлять ребёнка в этот момент одного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8207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smtClean="0">
                <a:solidFill>
                  <a:schemeClr val="accent2"/>
                </a:solidFill>
              </a:rPr>
              <a:t>Спасибо за внимание!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accent2"/>
                </a:solidFill>
              </a:rPr>
              <a:t>Детская истерика</a:t>
            </a:r>
            <a:r>
              <a:rPr lang="ru-RU" smtClean="0"/>
              <a:t> – сильный эмоциональный всплеск, который подкреплен раздражением, агрессией, отчаянием, гневом.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Ребенок во время истерики практически </a:t>
            </a:r>
            <a:r>
              <a:rPr lang="ru-RU" i="1" smtClean="0">
                <a:solidFill>
                  <a:schemeClr val="accent2"/>
                </a:solidFill>
              </a:rPr>
              <a:t>не контролирует</a:t>
            </a:r>
            <a:r>
              <a:rPr lang="ru-RU" smtClean="0"/>
              <a:t> свою моторику, поэтому может биться головой о пол и при этом не чувствовать боли.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Каприз</a:t>
            </a:r>
            <a:r>
              <a:rPr lang="ru-RU" b="1" smtClean="0"/>
              <a:t> </a:t>
            </a:r>
            <a:r>
              <a:rPr lang="ru-RU" smtClean="0"/>
              <a:t>(от фр. - прихоть, причуда) - это стремление маленьких детей, чаще дошкольников, добиваться от взрослого чего-то запретного, но очень желанного в определенный момент времени. 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</a:rPr>
              <a:t>Факторы, усиливающие истерику: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/>
            <a:r>
              <a:rPr lang="ru-RU" sz="2800" b="1" smtClean="0"/>
              <a:t>Тип нервной системы </a:t>
            </a:r>
            <a:r>
              <a:rPr lang="ru-RU" sz="2800" smtClean="0"/>
              <a:t>(</a:t>
            </a:r>
            <a:r>
              <a:rPr lang="ru-RU" sz="2800" i="1" smtClean="0"/>
              <a:t>дети, имеющие возбудимый тип нервной системы более склонны к истерикам</a:t>
            </a:r>
            <a:r>
              <a:rPr lang="ru-RU" sz="2800" smtClean="0"/>
              <a:t>).</a:t>
            </a:r>
          </a:p>
          <a:p>
            <a:pPr marL="609600" indent="-609600"/>
            <a:r>
              <a:rPr lang="ru-RU" sz="2800" b="1" smtClean="0"/>
              <a:t>Индивидуальные особенности </a:t>
            </a:r>
            <a:r>
              <a:rPr lang="ru-RU" sz="2800" smtClean="0"/>
              <a:t>(</a:t>
            </a:r>
            <a:r>
              <a:rPr lang="ru-RU" sz="2800" i="1" smtClean="0"/>
              <a:t>стремление быть в центре внимания, демонстративность</a:t>
            </a:r>
            <a:r>
              <a:rPr lang="ru-RU" sz="2800" smtClean="0"/>
              <a:t>).</a:t>
            </a:r>
          </a:p>
          <a:p>
            <a:pPr marL="609600" indent="-609600"/>
            <a:r>
              <a:rPr lang="ru-RU" sz="2800" b="1" smtClean="0"/>
              <a:t>Особенности воспитания </a:t>
            </a:r>
            <a:r>
              <a:rPr lang="ru-RU" sz="2800" i="1" smtClean="0"/>
              <a:t>(потакания, непоследовательный тип воспитания).</a:t>
            </a:r>
          </a:p>
          <a:p>
            <a:pPr marL="609600" indent="-609600"/>
            <a:r>
              <a:rPr lang="ru-RU" sz="2800" b="1" smtClean="0"/>
              <a:t>Кризис возраста</a:t>
            </a:r>
            <a:endParaRPr lang="ru-RU" sz="28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648450" y="6491288"/>
            <a:ext cx="249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99"/>
                </a:solidFill>
                <a:hlinkClick r:id="rId2"/>
              </a:rPr>
              <a:t>http</a:t>
            </a:r>
            <a:r>
              <a:rPr lang="ru-RU">
                <a:solidFill>
                  <a:srgbClr val="336699"/>
                </a:solidFill>
                <a:hlinkClick r:id="rId2"/>
              </a:rPr>
              <a:t>://</a:t>
            </a:r>
            <a:r>
              <a:rPr lang="en-US">
                <a:solidFill>
                  <a:srgbClr val="336699"/>
                </a:solidFill>
                <a:hlinkClick r:id="rId2"/>
              </a:rPr>
              <a:t>fishki</a:t>
            </a:r>
            <a:r>
              <a:rPr lang="ru-RU">
                <a:solidFill>
                  <a:srgbClr val="336699"/>
                </a:solidFill>
                <a:hlinkClick r:id="rId2"/>
              </a:rPr>
              <a:t>-</a:t>
            </a:r>
            <a:r>
              <a:rPr lang="en-US">
                <a:solidFill>
                  <a:srgbClr val="336699"/>
                </a:solidFill>
                <a:hlinkClick r:id="rId2"/>
              </a:rPr>
              <a:t>vospitaniya</a:t>
            </a:r>
            <a:endParaRPr lang="ru-RU">
              <a:solidFill>
                <a:srgbClr val="336699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Возраст истерик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r>
              <a:rPr lang="ru-RU" sz="4000" smtClean="0"/>
              <a:t>Период истерик от 1,5 до 4 лет</a:t>
            </a:r>
          </a:p>
          <a:p>
            <a:r>
              <a:rPr lang="ru-RU" sz="4000" smtClean="0"/>
              <a:t>Пик капризности и упрямства 2,5-3 года. 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«Мифы» о детских истериках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«Плач травмирует психику ребенка».</a:t>
            </a:r>
          </a:p>
          <a:p>
            <a:r>
              <a:rPr lang="ru-RU" smtClean="0"/>
              <a:t> «Действуя наперекор ребенку, мы можем подавить его индивидуальность, сделать его безвольным».</a:t>
            </a:r>
          </a:p>
          <a:p>
            <a:r>
              <a:rPr lang="ru-RU" smtClean="0"/>
              <a:t>«Если я буду выполнять все желания ребенка, то и он научится прислушиваться к желаниям других». 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Причины детской истерики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accent2"/>
                </a:solidFill>
              </a:rPr>
              <a:t>Причина:</a:t>
            </a:r>
            <a:r>
              <a:rPr lang="ru-RU" sz="3600" smtClean="0"/>
              <a:t> усталость</a:t>
            </a:r>
          </a:p>
          <a:p>
            <a:r>
              <a:rPr lang="ru-RU" sz="3600" smtClean="0">
                <a:solidFill>
                  <a:schemeClr val="accent2"/>
                </a:solidFill>
              </a:rPr>
              <a:t>Сообщение ребенка:</a:t>
            </a:r>
            <a:r>
              <a:rPr lang="ru-RU" sz="3600" smtClean="0"/>
              <a:t> «Я устал…У меня не хватает сил, чтобы быть веселым»</a:t>
            </a:r>
          </a:p>
          <a:p>
            <a:r>
              <a:rPr lang="ru-RU" sz="3600" smtClean="0">
                <a:solidFill>
                  <a:schemeClr val="accent2"/>
                </a:solidFill>
              </a:rPr>
              <a:t>Что делать:</a:t>
            </a:r>
            <a:r>
              <a:rPr lang="ru-RU" sz="3600" smtClean="0"/>
              <a:t> рационально организовать режим дня  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Причины детской истерики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accent2"/>
                </a:solidFill>
              </a:rPr>
              <a:t>Причина:</a:t>
            </a:r>
            <a:r>
              <a:rPr lang="ru-RU" sz="3600" smtClean="0"/>
              <a:t> </a:t>
            </a:r>
            <a:r>
              <a:rPr lang="ru-RU" smtClean="0"/>
              <a:t>способ выплеснуть свое отчаяние, гнев, раздражение. </a:t>
            </a:r>
          </a:p>
          <a:p>
            <a:r>
              <a:rPr lang="ru-RU" smtClean="0">
                <a:solidFill>
                  <a:schemeClr val="accent2"/>
                </a:solidFill>
              </a:rPr>
              <a:t>Сообщение ребенка:</a:t>
            </a:r>
            <a:r>
              <a:rPr lang="ru-RU" smtClean="0"/>
              <a:t> «Я расстроен…», «Я злюсь…» и др.</a:t>
            </a:r>
          </a:p>
          <a:p>
            <a:r>
              <a:rPr lang="ru-RU" smtClean="0">
                <a:solidFill>
                  <a:schemeClr val="accent2"/>
                </a:solidFill>
              </a:rPr>
              <a:t>Что делать:</a:t>
            </a:r>
            <a:r>
              <a:rPr lang="ru-RU" smtClean="0"/>
              <a:t> помочь ребенку выплеснуть эмоции, поиграть с ним в активные игры.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Причины детской истерики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300" smtClean="0">
                <a:solidFill>
                  <a:schemeClr val="accent2"/>
                </a:solidFill>
              </a:rPr>
              <a:t>Причина:</a:t>
            </a:r>
            <a:r>
              <a:rPr lang="ru-RU" sz="3300" smtClean="0"/>
              <a:t> непонимание ребенком, чего он хочет </a:t>
            </a:r>
          </a:p>
          <a:p>
            <a:r>
              <a:rPr lang="ru-RU" sz="3300" smtClean="0">
                <a:solidFill>
                  <a:schemeClr val="accent2"/>
                </a:solidFill>
              </a:rPr>
              <a:t>Сообщение ребенка:</a:t>
            </a:r>
            <a:r>
              <a:rPr lang="ru-RU" sz="3300" smtClean="0"/>
              <a:t> «Чего-то хочется, сам не знаю чего…»</a:t>
            </a:r>
          </a:p>
          <a:p>
            <a:r>
              <a:rPr lang="ru-RU" sz="3300" smtClean="0">
                <a:solidFill>
                  <a:schemeClr val="accent2"/>
                </a:solidFill>
              </a:rPr>
              <a:t>Что делать:</a:t>
            </a:r>
            <a:r>
              <a:rPr lang="ru-RU" sz="3300" smtClean="0"/>
              <a:t> помочь ребенку выразить эмоции, увлечь, организовать его игру.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6011863" y="6500813"/>
            <a:ext cx="3132137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</a:rPr>
              <a:t>http://fishki-vospitaniya.ru/</a:t>
            </a: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509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вебинар  «Истерика-аааа.  Куда бежать и что делать» </vt:lpstr>
      <vt:lpstr>Презентация PowerPoint</vt:lpstr>
      <vt:lpstr>Презентация PowerPoint</vt:lpstr>
      <vt:lpstr>Факторы, усиливающие истерику:</vt:lpstr>
      <vt:lpstr>Возраст истерик</vt:lpstr>
      <vt:lpstr>«Мифы» о детских истериках</vt:lpstr>
      <vt:lpstr>Причины детской истерики</vt:lpstr>
      <vt:lpstr>Причины детской истерики</vt:lpstr>
      <vt:lpstr>Причины детской истерики</vt:lpstr>
      <vt:lpstr>Причины детской истерики</vt:lpstr>
      <vt:lpstr>Причины детской истерики</vt:lpstr>
      <vt:lpstr>Причины детской истерики</vt:lpstr>
      <vt:lpstr>Что не надо делать во время детской истерики: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qwer</cp:lastModifiedBy>
  <cp:revision>596</cp:revision>
  <dcterms:created xsi:type="dcterms:W3CDTF">2010-05-23T14:28:12Z</dcterms:created>
  <dcterms:modified xsi:type="dcterms:W3CDTF">2013-04-05T06:32:20Z</dcterms:modified>
</cp:coreProperties>
</file>